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1" r:id="rId2"/>
    <p:sldId id="279" r:id="rId3"/>
    <p:sldId id="280" r:id="rId4"/>
    <p:sldId id="321" r:id="rId5"/>
    <p:sldId id="313" r:id="rId6"/>
    <p:sldId id="281" r:id="rId7"/>
    <p:sldId id="311" r:id="rId8"/>
    <p:sldId id="315" r:id="rId9"/>
    <p:sldId id="316" r:id="rId10"/>
    <p:sldId id="282" r:id="rId11"/>
    <p:sldId id="317" r:id="rId12"/>
    <p:sldId id="323" r:id="rId13"/>
    <p:sldId id="319" r:id="rId14"/>
    <p:sldId id="325" r:id="rId15"/>
    <p:sldId id="324" r:id="rId16"/>
    <p:sldId id="283" r:id="rId17"/>
    <p:sldId id="322" r:id="rId18"/>
    <p:sldId id="302" r:id="rId19"/>
    <p:sldId id="284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817"/>
    <a:srgbClr val="E8620E"/>
    <a:srgbClr val="2E3B4B"/>
    <a:srgbClr val="FFD459"/>
    <a:srgbClr val="B88240"/>
    <a:srgbClr val="222325"/>
    <a:srgbClr val="2D3848"/>
    <a:srgbClr val="DCB89C"/>
    <a:srgbClr val="283743"/>
    <a:srgbClr val="855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18" autoAdjust="0"/>
  </p:normalViewPr>
  <p:slideViewPr>
    <p:cSldViewPr snapToGrid="0">
      <p:cViewPr varScale="1">
        <p:scale>
          <a:sx n="64" d="100"/>
          <a:sy n="64" d="100"/>
        </p:scale>
        <p:origin x="7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98407-7539-4C88-B591-2FC07A4ED2BC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ADC4B-121D-46CC-9D52-F4252E0865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30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90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931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709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296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188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294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764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383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3958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919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018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866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244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202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979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742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763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285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776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2" t="3031" b="63636"/>
          <a:stretch>
            <a:fillRect/>
          </a:stretch>
        </p:blipFill>
        <p:spPr>
          <a:xfrm>
            <a:off x="9337542" y="322118"/>
            <a:ext cx="2854457" cy="18114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4" t="15758" r="82890" b="54697"/>
          <a:stretch>
            <a:fillRect/>
          </a:stretch>
        </p:blipFill>
        <p:spPr>
          <a:xfrm>
            <a:off x="0" y="322118"/>
            <a:ext cx="2203381" cy="23351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29"/>
          <a:stretch/>
        </p:blipFill>
        <p:spPr>
          <a:xfrm>
            <a:off x="-1" y="3075620"/>
            <a:ext cx="12191999" cy="378237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325916" y="720027"/>
            <a:ext cx="5540164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TW" altLang="en-US" sz="60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目標</a:t>
            </a:r>
            <a:r>
              <a:rPr lang="zh-TW" altLang="en-US" sz="6000" dirty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計步器</a:t>
            </a:r>
            <a:endParaRPr lang="zh-CN" altLang="en-US" sz="60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 rot="16200000">
            <a:off x="10931216" y="4990780"/>
            <a:ext cx="677108" cy="3057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94D360-457D-4918-8296-D4F9B57252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2118"/>
            <a:ext cx="12191999" cy="6535882"/>
          </a:xfrm>
          <a:prstGeom prst="rect">
            <a:avLst/>
          </a:prstGeom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D8EAAF5E-D39A-4006-951B-D0C90209CFC3}"/>
              </a:ext>
            </a:extLst>
          </p:cNvPr>
          <p:cNvSpPr txBox="1"/>
          <p:nvPr/>
        </p:nvSpPr>
        <p:spPr>
          <a:xfrm>
            <a:off x="3711501" y="626639"/>
            <a:ext cx="1530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03</a:t>
            </a:r>
            <a:endParaRPr lang="zh-CN" altLang="en-US" sz="72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C9F6F908-A238-40A9-A42A-1337FB9D80A8}"/>
              </a:ext>
            </a:extLst>
          </p:cNvPr>
          <p:cNvSpPr txBox="1"/>
          <p:nvPr/>
        </p:nvSpPr>
        <p:spPr>
          <a:xfrm>
            <a:off x="1708875" y="1967349"/>
            <a:ext cx="5571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27号-布丁体" panose="00000500000000000000" pitchFamily="2" charset="-122"/>
                <a:ea typeface="字魂27号-布丁体" panose="00000500000000000000" pitchFamily="2" charset="-122"/>
                <a:cs typeface="字魂59号-创粗黑" panose="00000500000000000000" charset="-122"/>
              </a:rPr>
              <a:t>程式設計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311618-983C-4F8D-AD0D-C4711DCCB3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8924" r="19265" b="45963"/>
          <a:stretch/>
        </p:blipFill>
        <p:spPr>
          <a:xfrm>
            <a:off x="8015148" y="79320"/>
            <a:ext cx="3442448" cy="22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2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程式設計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2105160" y="5265700"/>
            <a:ext cx="79816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定義程序：</a:t>
            </a:r>
            <a:endParaRPr lang="en-US" altLang="zh-TW" sz="32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pPr algn="ctr"/>
            <a:r>
              <a:rPr lang="zh-TW" altLang="en-US" sz="32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將大量重複使用的程式，放在定義程式內。</a:t>
            </a:r>
            <a:endParaRPr lang="zh-TW" altLang="en-US" sz="3200" b="1" dirty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22092" t="33687" r="48014" b="30757"/>
          <a:stretch/>
        </p:blipFill>
        <p:spPr>
          <a:xfrm>
            <a:off x="3263012" y="1060390"/>
            <a:ext cx="5665970" cy="379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5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程式設計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l="55000" t="34444" r="18750" b="21605"/>
          <a:stretch/>
        </p:blipFill>
        <p:spPr>
          <a:xfrm>
            <a:off x="3455669" y="1448986"/>
            <a:ext cx="5280660" cy="497336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108525" y="1556988"/>
            <a:ext cx="30572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呼叫：</a:t>
            </a:r>
            <a:endParaRPr lang="en-US" altLang="zh-TW" sz="2800" b="1" dirty="0" smtClean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向廣播器一樣</a:t>
            </a:r>
            <a:endParaRPr lang="en-US" altLang="zh-TW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呼叫其他程式運行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7009070" y="1826180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52454" y="2249485"/>
            <a:ext cx="30572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當暫停鈕</a:t>
            </a:r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被</a:t>
            </a:r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按下</a:t>
            </a:r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時</a:t>
            </a:r>
            <a:endParaRPr lang="en-US" altLang="zh-TW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8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文字改為繼續</a:t>
            </a:r>
            <a:endParaRPr lang="en-US" altLang="zh-TW" sz="2800" b="1" dirty="0" smtClean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計步器停</a:t>
            </a:r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止</a:t>
            </a:r>
          </a:p>
        </p:txBody>
      </p:sp>
      <p:cxnSp>
        <p:nvCxnSpPr>
          <p:cNvPr id="9" name="直線接點 8"/>
          <p:cNvCxnSpPr/>
          <p:nvPr/>
        </p:nvCxnSpPr>
        <p:spPr>
          <a:xfrm>
            <a:off x="3000369" y="3022188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52454" y="3901347"/>
            <a:ext cx="30572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當繼續鈕</a:t>
            </a:r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被</a:t>
            </a:r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按下</a:t>
            </a:r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時</a:t>
            </a:r>
            <a:endParaRPr lang="en-US" altLang="zh-TW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8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文字改為暫停</a:t>
            </a:r>
            <a:endParaRPr lang="en-US" altLang="zh-TW" sz="2800" b="1" dirty="0" smtClean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計步器繼續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3000370" y="4150336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21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程式設計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36879" t="42009" r="25355" b="22624"/>
          <a:stretch/>
        </p:blipFill>
        <p:spPr>
          <a:xfrm>
            <a:off x="4188322" y="1615277"/>
            <a:ext cx="7666377" cy="403840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0" y="1537107"/>
            <a:ext cx="4185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判斷式：</a:t>
            </a:r>
            <a:endParaRPr lang="en-US" altLang="zh-TW" sz="2400" b="1" dirty="0" smtClean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當</a:t>
            </a:r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目標步數</a:t>
            </a:r>
            <a:r>
              <a:rPr lang="zh-TW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輸入</a:t>
            </a:r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格不等於空值</a:t>
            </a:r>
            <a:endParaRPr lang="zh-TW" altLang="en-US" sz="24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4022772" y="2145302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88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程式設計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541453" y="4695423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判斷式：</a:t>
            </a:r>
            <a:endParaRPr lang="en-US" altLang="zh-TW" sz="3200" b="1" dirty="0" smtClean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pPr algn="ctr"/>
            <a:r>
              <a:rPr lang="zh-TW" altLang="en-US" sz="32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當</a:t>
            </a:r>
            <a:r>
              <a:rPr lang="zh-TW" altLang="en-US" sz="32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剩餘</a:t>
            </a:r>
            <a:r>
              <a:rPr lang="zh-TW" altLang="en-US" sz="32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步數輸出格等於空值</a:t>
            </a:r>
            <a:endParaRPr lang="en-US" altLang="zh-TW" sz="3200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pPr algn="ctr"/>
            <a:r>
              <a:rPr lang="zh-TW" altLang="en-US" sz="32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計步器停</a:t>
            </a:r>
            <a:r>
              <a:rPr lang="zh-TW" altLang="en-US" sz="32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止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l="39220" t="48250" r="13546" b="26785"/>
          <a:stretch/>
        </p:blipFill>
        <p:spPr>
          <a:xfrm>
            <a:off x="1345014" y="1441897"/>
            <a:ext cx="9501969" cy="282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9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程式設計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l="21805" t="35679" r="12222" b="13210"/>
          <a:stretch/>
        </p:blipFill>
        <p:spPr>
          <a:xfrm>
            <a:off x="63499" y="1013336"/>
            <a:ext cx="12065000" cy="525780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009070" y="5763304"/>
            <a:ext cx="4493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 smtClean="0">
                <a:solidFill>
                  <a:srgbClr val="FF7817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檢查一下吧</a:t>
            </a:r>
            <a:r>
              <a:rPr lang="en-US" altLang="zh-TW" sz="6000" b="1" dirty="0" smtClean="0">
                <a:solidFill>
                  <a:srgbClr val="FF7817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~</a:t>
            </a:r>
            <a:endParaRPr lang="zh-TW" altLang="en-US" sz="6000" b="1" dirty="0">
              <a:solidFill>
                <a:srgbClr val="FF7817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591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94D360-457D-4918-8296-D4F9B57252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2118"/>
            <a:ext cx="12191999" cy="6535882"/>
          </a:xfrm>
          <a:prstGeom prst="rect">
            <a:avLst/>
          </a:prstGeom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D8EAAF5E-D39A-4006-951B-D0C90209CFC3}"/>
              </a:ext>
            </a:extLst>
          </p:cNvPr>
          <p:cNvSpPr txBox="1"/>
          <p:nvPr/>
        </p:nvSpPr>
        <p:spPr>
          <a:xfrm>
            <a:off x="3711501" y="626639"/>
            <a:ext cx="1530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04</a:t>
            </a:r>
            <a:endParaRPr lang="zh-CN" altLang="en-US" sz="72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C9F6F908-A238-40A9-A42A-1337FB9D80A8}"/>
              </a:ext>
            </a:extLst>
          </p:cNvPr>
          <p:cNvSpPr txBox="1"/>
          <p:nvPr/>
        </p:nvSpPr>
        <p:spPr>
          <a:xfrm>
            <a:off x="1708875" y="1967349"/>
            <a:ext cx="5571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27号-布丁体" panose="00000500000000000000" pitchFamily="2" charset="-122"/>
                <a:ea typeface="字魂27号-布丁体" panose="00000500000000000000" pitchFamily="2" charset="-122"/>
                <a:cs typeface="字魂59号-创粗黑" panose="00000500000000000000" charset="-122"/>
              </a:rPr>
              <a:t>綜合活動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311618-983C-4F8D-AD0D-C4711DCCB3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8924" r="19265" b="45963"/>
          <a:stretch/>
        </p:blipFill>
        <p:spPr>
          <a:xfrm>
            <a:off x="8015148" y="79320"/>
            <a:ext cx="3442448" cy="22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4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綜合活動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1899975" y="5164838"/>
            <a:ext cx="83920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布</a:t>
            </a:r>
            <a:r>
              <a:rPr lang="zh-TW" altLang="en-US" sz="3200" b="1" dirty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林</a:t>
            </a:r>
            <a:r>
              <a:rPr lang="zh-TW" altLang="en-US" sz="32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值：</a:t>
            </a:r>
            <a:endParaRPr lang="en-US" altLang="zh-TW" sz="3200" b="1" dirty="0" smtClean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一種物件資料型別，只有</a:t>
            </a:r>
            <a:r>
              <a:rPr lang="zh-TW" altLang="en-US" sz="3200" b="1" dirty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真、假</a:t>
            </a:r>
            <a:r>
              <a:rPr lang="zh-TW" altLang="en-US" sz="32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，兩種型別。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22092" t="33687" r="48014" b="30757"/>
          <a:stretch/>
        </p:blipFill>
        <p:spPr>
          <a:xfrm>
            <a:off x="3263012" y="1060390"/>
            <a:ext cx="5665970" cy="3790757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7996968" y="1327027"/>
            <a:ext cx="720000" cy="720000"/>
          </a:xfrm>
          <a:prstGeom prst="ellipse">
            <a:avLst/>
          </a:prstGeom>
          <a:noFill/>
          <a:ln w="635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6888459" y="3441512"/>
            <a:ext cx="720000" cy="720000"/>
          </a:xfrm>
          <a:prstGeom prst="ellipse">
            <a:avLst/>
          </a:prstGeom>
          <a:noFill/>
          <a:ln w="635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716968" y="1687026"/>
            <a:ext cx="1440000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0156968" y="1425416"/>
            <a:ext cx="1829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TW" altLang="en-US" sz="3200" b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真 </a:t>
            </a:r>
            <a:r>
              <a:rPr lang="en-US" altLang="zh-TW" sz="3200" b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True</a:t>
            </a:r>
            <a:endParaRPr lang="zh-TW" altLang="en-US" sz="3200" b="1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076968" y="3539902"/>
            <a:ext cx="2076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假 </a:t>
            </a:r>
            <a:r>
              <a:rPr lang="en-US" altLang="zh-TW" sz="3200" b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False</a:t>
            </a:r>
            <a:endParaRPr lang="zh-TW" altLang="en-US" sz="3200" b="1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7636968" y="3801512"/>
            <a:ext cx="1440000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66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4482418" y="420276"/>
            <a:ext cx="32271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資料型別</a:t>
            </a:r>
            <a:endParaRPr lang="en-US" altLang="zh-TW" sz="3200" dirty="0" smtClean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pPr algn="ctr"/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（</a:t>
            </a:r>
            <a:r>
              <a:rPr lang="en-US" altLang="zh-TW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Data </a:t>
            </a:r>
            <a:r>
              <a:rPr lang="en-US" altLang="zh-TW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type</a:t>
            </a:r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）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766770-A119-437E-8B49-D334FF087255}"/>
              </a:ext>
            </a:extLst>
          </p:cNvPr>
          <p:cNvSpPr txBox="1"/>
          <p:nvPr/>
        </p:nvSpPr>
        <p:spPr>
          <a:xfrm>
            <a:off x="2877811" y="1738937"/>
            <a:ext cx="78625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整</a:t>
            </a:r>
            <a:r>
              <a:rPr lang="zh-TW" altLang="en-US" sz="2600" b="1" dirty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數</a:t>
            </a:r>
            <a:r>
              <a:rPr lang="zh-TW" altLang="en-US" sz="26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：</a:t>
            </a:r>
            <a:endParaRPr lang="en-US" altLang="zh-TW" sz="2600" b="1" dirty="0" smtClean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en-US" altLang="zh-TW" sz="26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Byte</a:t>
            </a:r>
            <a:r>
              <a:rPr lang="zh-TW" altLang="en-US" sz="26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、</a:t>
            </a:r>
            <a:r>
              <a:rPr lang="en-US" altLang="zh-TW" sz="26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short</a:t>
            </a:r>
            <a:r>
              <a:rPr lang="zh-TW" altLang="en-US" sz="26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、</a:t>
            </a:r>
            <a:r>
              <a:rPr lang="en-US" altLang="zh-TW" sz="2600" b="1" dirty="0" err="1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int</a:t>
            </a:r>
            <a:r>
              <a:rPr lang="zh-TW" altLang="en-US" sz="26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、</a:t>
            </a:r>
            <a:r>
              <a:rPr lang="en-US" altLang="zh-TW" sz="26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long</a:t>
            </a:r>
            <a:endParaRPr lang="zh-TW" altLang="en-US" sz="2600" b="1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0EE3625-47AB-422F-AF61-EEFACFCC07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2" t="4139" r="10359" b="76045"/>
          <a:stretch/>
        </p:blipFill>
        <p:spPr>
          <a:xfrm>
            <a:off x="1371225" y="1649414"/>
            <a:ext cx="964160" cy="10653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EA0EBAB-DF36-4BA9-9EFC-364A2C495C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2" t="4139" r="10359" b="76045"/>
          <a:stretch/>
        </p:blipFill>
        <p:spPr>
          <a:xfrm>
            <a:off x="1371225" y="2825697"/>
            <a:ext cx="964160" cy="10653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7FFBAEF-F836-414D-B467-1095150355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2" t="4139" r="10359" b="76045"/>
          <a:stretch/>
        </p:blipFill>
        <p:spPr>
          <a:xfrm>
            <a:off x="1371225" y="4001980"/>
            <a:ext cx="964160" cy="1065300"/>
          </a:xfrm>
          <a:prstGeom prst="rect">
            <a:avLst/>
          </a:prstGeom>
        </p:spPr>
      </p:pic>
      <p:pic>
        <p:nvPicPr>
          <p:cNvPr id="12" name="图片 21">
            <a:extLst>
              <a:ext uri="{FF2B5EF4-FFF2-40B4-BE49-F238E27FC236}">
                <a16:creationId xmlns:a16="http://schemas.microsoft.com/office/drawing/2014/main" id="{27FFBAEF-F836-414D-B467-1095150355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2" t="4139" r="10359" b="76045"/>
          <a:stretch/>
        </p:blipFill>
        <p:spPr>
          <a:xfrm>
            <a:off x="1371225" y="5178263"/>
            <a:ext cx="964160" cy="1065300"/>
          </a:xfrm>
          <a:prstGeom prst="rect">
            <a:avLst/>
          </a:prstGeom>
        </p:spPr>
      </p:pic>
      <p:sp>
        <p:nvSpPr>
          <p:cNvPr id="14" name="文本框 7">
            <a:extLst>
              <a:ext uri="{FF2B5EF4-FFF2-40B4-BE49-F238E27FC236}">
                <a16:creationId xmlns:a16="http://schemas.microsoft.com/office/drawing/2014/main" id="{65766770-A119-437E-8B49-D334FF087255}"/>
              </a:ext>
            </a:extLst>
          </p:cNvPr>
          <p:cNvSpPr txBox="1"/>
          <p:nvPr/>
        </p:nvSpPr>
        <p:spPr>
          <a:xfrm>
            <a:off x="2877811" y="2912071"/>
            <a:ext cx="78625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小數點：</a:t>
            </a:r>
            <a:endParaRPr lang="en-US" altLang="zh-TW" sz="2600" b="1" dirty="0" smtClean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en-US" altLang="zh-TW" sz="26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Float</a:t>
            </a:r>
            <a:r>
              <a:rPr lang="zh-TW" altLang="en-US" sz="26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、</a:t>
            </a:r>
            <a:r>
              <a:rPr lang="en-US" altLang="zh-TW" sz="26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double</a:t>
            </a:r>
            <a:endParaRPr lang="zh-TW" altLang="en-US" sz="2600" b="1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15" name="文本框 7">
            <a:extLst>
              <a:ext uri="{FF2B5EF4-FFF2-40B4-BE49-F238E27FC236}">
                <a16:creationId xmlns:a16="http://schemas.microsoft.com/office/drawing/2014/main" id="{65766770-A119-437E-8B49-D334FF087255}"/>
              </a:ext>
            </a:extLst>
          </p:cNvPr>
          <p:cNvSpPr txBox="1"/>
          <p:nvPr/>
        </p:nvSpPr>
        <p:spPr>
          <a:xfrm>
            <a:off x="2877811" y="4085205"/>
            <a:ext cx="78625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字元</a:t>
            </a:r>
            <a:r>
              <a:rPr lang="zh-TW" altLang="en-US" sz="2600" b="1" dirty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：</a:t>
            </a:r>
            <a:endParaRPr lang="en-US" altLang="zh-TW" sz="2600" b="1" dirty="0" smtClean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en-US" altLang="zh-TW" sz="26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char</a:t>
            </a:r>
            <a:endParaRPr lang="zh-TW" altLang="en-US" sz="2600" b="1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16" name="文本框 7">
            <a:extLst>
              <a:ext uri="{FF2B5EF4-FFF2-40B4-BE49-F238E27FC236}">
                <a16:creationId xmlns:a16="http://schemas.microsoft.com/office/drawing/2014/main" id="{65766770-A119-437E-8B49-D334FF087255}"/>
              </a:ext>
            </a:extLst>
          </p:cNvPr>
          <p:cNvSpPr txBox="1"/>
          <p:nvPr/>
        </p:nvSpPr>
        <p:spPr>
          <a:xfrm>
            <a:off x="2877811" y="5264637"/>
            <a:ext cx="78625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布</a:t>
            </a:r>
            <a:r>
              <a:rPr lang="zh-TW" altLang="en-US" sz="26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林：</a:t>
            </a:r>
            <a:endParaRPr lang="en-US" altLang="zh-TW" sz="2600" b="1" dirty="0" smtClean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en-US" altLang="zh-TW" sz="2600" b="1" dirty="0" err="1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boolean</a:t>
            </a:r>
            <a:endParaRPr lang="zh-TW" altLang="en-US" sz="2600" b="1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047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2" t="3031" b="63636"/>
          <a:stretch>
            <a:fillRect/>
          </a:stretch>
        </p:blipFill>
        <p:spPr>
          <a:xfrm>
            <a:off x="8589818" y="322118"/>
            <a:ext cx="3602182" cy="2286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4" t="15758" r="82890" b="54697"/>
          <a:stretch>
            <a:fillRect/>
          </a:stretch>
        </p:blipFill>
        <p:spPr>
          <a:xfrm>
            <a:off x="0" y="322118"/>
            <a:ext cx="1911927" cy="20262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2118"/>
            <a:ext cx="12191999" cy="653588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97376" y="1335231"/>
            <a:ext cx="4597244" cy="12464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TW" altLang="en-US" sz="75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準備下課</a:t>
            </a:r>
            <a:endParaRPr lang="zh-CN" altLang="en-US" sz="75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83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2" t="3031" b="63636"/>
          <a:stretch>
            <a:fillRect/>
          </a:stretch>
        </p:blipFill>
        <p:spPr>
          <a:xfrm>
            <a:off x="8870950" y="321945"/>
            <a:ext cx="3321050" cy="21075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4" t="15758" r="82890" b="54697"/>
          <a:stretch>
            <a:fillRect/>
          </a:stretch>
        </p:blipFill>
        <p:spPr>
          <a:xfrm>
            <a:off x="0" y="321945"/>
            <a:ext cx="2229485" cy="23628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797273" y="871746"/>
            <a:ext cx="4597244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TW" altLang="en-US" sz="36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目錄</a:t>
            </a:r>
            <a:endParaRPr lang="en-US" altLang="zh-CN" sz="36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E25951-3432-4E6B-9726-D3345E4C1F18}"/>
              </a:ext>
            </a:extLst>
          </p:cNvPr>
          <p:cNvSpPr txBox="1"/>
          <p:nvPr/>
        </p:nvSpPr>
        <p:spPr>
          <a:xfrm>
            <a:off x="3464685" y="2712985"/>
            <a:ext cx="222948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認識新</a:t>
            </a:r>
            <a:r>
              <a:rPr lang="zh-TW" altLang="en-US" sz="3200" dirty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元件</a:t>
            </a:r>
            <a:endParaRPr lang="en-US" altLang="zh-CN" sz="32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10" name="TextBox 31">
            <a:extLst>
              <a:ext uri="{FF2B5EF4-FFF2-40B4-BE49-F238E27FC236}">
                <a16:creationId xmlns:a16="http://schemas.microsoft.com/office/drawing/2014/main" id="{2D3241FB-FBE1-45F0-80E6-9C3013609837}"/>
              </a:ext>
            </a:extLst>
          </p:cNvPr>
          <p:cNvSpPr txBox="1"/>
          <p:nvPr/>
        </p:nvSpPr>
        <p:spPr>
          <a:xfrm>
            <a:off x="1940537" y="2202614"/>
            <a:ext cx="1530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ln w="3175"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1</a:t>
            </a:r>
            <a:endParaRPr lang="zh-CN" altLang="en-US" sz="9600" dirty="0">
              <a:ln w="3175">
                <a:solidFill>
                  <a:schemeClr val="bg1"/>
                </a:solidFill>
              </a:ln>
              <a:blipFill>
                <a:blip r:embed="rId6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E786F0-038F-47C3-AEF1-607018BD2A58}"/>
              </a:ext>
            </a:extLst>
          </p:cNvPr>
          <p:cNvSpPr txBox="1"/>
          <p:nvPr/>
        </p:nvSpPr>
        <p:spPr>
          <a:xfrm>
            <a:off x="7987056" y="2695056"/>
            <a:ext cx="222948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畫面</a:t>
            </a:r>
            <a:r>
              <a:rPr lang="zh-TW" altLang="en-US" sz="3200" dirty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編排</a:t>
            </a:r>
            <a:endParaRPr lang="en-US" altLang="zh-CN" sz="32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13" name="TextBox 31">
            <a:extLst>
              <a:ext uri="{FF2B5EF4-FFF2-40B4-BE49-F238E27FC236}">
                <a16:creationId xmlns:a16="http://schemas.microsoft.com/office/drawing/2014/main" id="{4BD752D2-B266-4331-905C-6911927AA523}"/>
              </a:ext>
            </a:extLst>
          </p:cNvPr>
          <p:cNvSpPr txBox="1"/>
          <p:nvPr/>
        </p:nvSpPr>
        <p:spPr>
          <a:xfrm>
            <a:off x="6453754" y="2220543"/>
            <a:ext cx="1530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ln w="3175"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2</a:t>
            </a:r>
            <a:endParaRPr lang="zh-CN" altLang="en-US" sz="9600" dirty="0">
              <a:ln w="3175">
                <a:solidFill>
                  <a:schemeClr val="bg1"/>
                </a:solidFill>
              </a:ln>
              <a:blipFill>
                <a:blip r:embed="rId6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08A2DBC-3A22-4CEA-9BF4-9CB929D0D2EF}"/>
              </a:ext>
            </a:extLst>
          </p:cNvPr>
          <p:cNvSpPr txBox="1"/>
          <p:nvPr/>
        </p:nvSpPr>
        <p:spPr>
          <a:xfrm>
            <a:off x="3479635" y="4428348"/>
            <a:ext cx="222948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程式設計</a:t>
            </a:r>
            <a:endParaRPr lang="en-US" altLang="zh-CN" sz="32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15" name="TextBox 31">
            <a:extLst>
              <a:ext uri="{FF2B5EF4-FFF2-40B4-BE49-F238E27FC236}">
                <a16:creationId xmlns:a16="http://schemas.microsoft.com/office/drawing/2014/main" id="{1DA71267-29BE-47AE-895E-505428C6ECCF}"/>
              </a:ext>
            </a:extLst>
          </p:cNvPr>
          <p:cNvSpPr txBox="1"/>
          <p:nvPr/>
        </p:nvSpPr>
        <p:spPr>
          <a:xfrm>
            <a:off x="1954669" y="3917977"/>
            <a:ext cx="1530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ln w="3175"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3</a:t>
            </a:r>
            <a:endParaRPr lang="zh-CN" altLang="en-US" sz="9600" dirty="0">
              <a:ln w="3175">
                <a:solidFill>
                  <a:schemeClr val="bg1"/>
                </a:solidFill>
              </a:ln>
              <a:blipFill>
                <a:blip r:embed="rId6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356034C-3CD3-4F70-BE31-A9ABC62E5325}"/>
              </a:ext>
            </a:extLst>
          </p:cNvPr>
          <p:cNvSpPr txBox="1"/>
          <p:nvPr/>
        </p:nvSpPr>
        <p:spPr>
          <a:xfrm>
            <a:off x="7987056" y="4428347"/>
            <a:ext cx="222948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綜合活動</a:t>
            </a:r>
            <a:endParaRPr lang="en-US" altLang="zh-CN" sz="32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DD46ADB8-A5BE-4BE2-9491-2C7B741BF414}"/>
              </a:ext>
            </a:extLst>
          </p:cNvPr>
          <p:cNvSpPr txBox="1"/>
          <p:nvPr/>
        </p:nvSpPr>
        <p:spPr>
          <a:xfrm>
            <a:off x="6467886" y="3935906"/>
            <a:ext cx="1530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ln w="3175"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4</a:t>
            </a:r>
            <a:endParaRPr lang="zh-CN" altLang="en-US" sz="9600" dirty="0">
              <a:ln w="3175">
                <a:solidFill>
                  <a:schemeClr val="bg1"/>
                </a:solidFill>
              </a:ln>
              <a:blipFill>
                <a:blip r:embed="rId6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94D360-457D-4918-8296-D4F9B57252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2118"/>
            <a:ext cx="12191999" cy="6535882"/>
          </a:xfrm>
          <a:prstGeom prst="rect">
            <a:avLst/>
          </a:prstGeom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D8EAAF5E-D39A-4006-951B-D0C90209CFC3}"/>
              </a:ext>
            </a:extLst>
          </p:cNvPr>
          <p:cNvSpPr txBox="1"/>
          <p:nvPr/>
        </p:nvSpPr>
        <p:spPr>
          <a:xfrm>
            <a:off x="3711501" y="626639"/>
            <a:ext cx="1530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01</a:t>
            </a:r>
            <a:endParaRPr lang="zh-CN" altLang="en-US" sz="72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C9F6F908-A238-40A9-A42A-1337FB9D80A8}"/>
              </a:ext>
            </a:extLst>
          </p:cNvPr>
          <p:cNvSpPr txBox="1"/>
          <p:nvPr/>
        </p:nvSpPr>
        <p:spPr>
          <a:xfrm>
            <a:off x="1708875" y="1967349"/>
            <a:ext cx="5571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 smtClean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27号-布丁体" panose="00000500000000000000" pitchFamily="2" charset="-122"/>
                <a:ea typeface="字魂27号-布丁体" panose="00000500000000000000" pitchFamily="2" charset="-122"/>
                <a:cs typeface="字魂59号-创粗黑" panose="00000500000000000000" charset="-122"/>
              </a:rPr>
              <a:t>認識新元件</a:t>
            </a:r>
            <a:endParaRPr lang="en-US" altLang="zh-TW" sz="54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27号-布丁体" panose="00000500000000000000" pitchFamily="2" charset="-122"/>
              <a:ea typeface="字魂27号-布丁体" panose="00000500000000000000" pitchFamily="2" charset="-122"/>
              <a:cs typeface="字魂59号-创粗黑" panose="00000500000000000000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311618-983C-4F8D-AD0D-C4711DCCB3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8924" r="19265" b="45963"/>
          <a:stretch/>
        </p:blipFill>
        <p:spPr>
          <a:xfrm>
            <a:off x="8015148" y="79320"/>
            <a:ext cx="3442448" cy="22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3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認識新元件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0" y="4078826"/>
            <a:ext cx="40607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1.</a:t>
            </a: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利用手機移動</a:t>
            </a:r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  計算使用者移動步</a:t>
            </a:r>
            <a:r>
              <a:rPr lang="zh-TW" altLang="en-US" sz="28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數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/>
          <a:srcRect l="36028" t="45415" r="52589" b="44563"/>
          <a:stretch/>
        </p:blipFill>
        <p:spPr>
          <a:xfrm>
            <a:off x="3978162" y="2466625"/>
            <a:ext cx="4235676" cy="2098041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916865" y="319247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TW" altLang="en-US" sz="36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計步器</a:t>
            </a:r>
            <a:endParaRPr lang="zh-TW" altLang="en-US" sz="3600" b="1" dirty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0009480" y="329475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對話框</a:t>
            </a:r>
            <a:endParaRPr lang="zh-TW" altLang="en-US" sz="3600" b="1" dirty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cxnSp>
        <p:nvCxnSpPr>
          <p:cNvPr id="21" name="直線接點 20"/>
          <p:cNvCxnSpPr/>
          <p:nvPr/>
        </p:nvCxnSpPr>
        <p:spPr>
          <a:xfrm>
            <a:off x="2830465" y="3515644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7632248" y="3515644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8213838" y="4078826"/>
            <a:ext cx="4060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1.</a:t>
            </a:r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警告或提醒的小視窗</a:t>
            </a:r>
            <a:endParaRPr lang="en-US" altLang="zh-TW" sz="2800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597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認識新元件</a:t>
            </a:r>
            <a:endParaRPr lang="en-US" altLang="zh-CN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766770-A119-437E-8B49-D334FF087255}"/>
              </a:ext>
            </a:extLst>
          </p:cNvPr>
          <p:cNvSpPr txBox="1"/>
          <p:nvPr/>
        </p:nvSpPr>
        <p:spPr>
          <a:xfrm>
            <a:off x="1882054" y="1169231"/>
            <a:ext cx="8427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平</a:t>
            </a:r>
            <a:r>
              <a:rPr lang="zh-TW" altLang="en-US" sz="40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均</a:t>
            </a:r>
            <a:r>
              <a:rPr lang="zh-TW" altLang="en-US" sz="40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一個人移動一步的距離會是多少？</a:t>
            </a:r>
            <a:endParaRPr lang="zh-CN" altLang="en-US" sz="40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41" name="文本框 14">
            <a:extLst>
              <a:ext uri="{FF2B5EF4-FFF2-40B4-BE49-F238E27FC236}">
                <a16:creationId xmlns:a16="http://schemas.microsoft.com/office/drawing/2014/main" id="{A5B57BE3-666A-4ED5-9A97-D1A4EA9AB1DF}"/>
              </a:ext>
            </a:extLst>
          </p:cNvPr>
          <p:cNvSpPr txBox="1"/>
          <p:nvPr/>
        </p:nvSpPr>
        <p:spPr>
          <a:xfrm>
            <a:off x="4203872" y="2626615"/>
            <a:ext cx="52432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人的步幅和身高</a:t>
            </a:r>
            <a:r>
              <a:rPr lang="zh-CN" altLang="en-US" sz="3200" b="1" dirty="0" smtClean="0">
                <a:solidFill>
                  <a:srgbClr val="FF0000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有</a:t>
            </a:r>
            <a:r>
              <a:rPr lang="zh-TW" altLang="en-US" sz="3200" b="1" dirty="0" smtClean="0">
                <a:solidFill>
                  <a:srgbClr val="FF0000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關係，</a:t>
            </a:r>
            <a:endParaRPr lang="en-US" altLang="zh-TW" sz="3200" b="1" dirty="0">
              <a:solidFill>
                <a:srgbClr val="FF0000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pPr algn="ctr"/>
            <a:r>
              <a:rPr lang="zh-CN" altLang="en-US" sz="3200" b="1" dirty="0" smtClean="0">
                <a:solidFill>
                  <a:srgbClr val="FF0000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一般是身高</a:t>
            </a:r>
            <a:r>
              <a:rPr lang="zh-CN" altLang="en-US" sz="3200" b="1" dirty="0">
                <a:solidFill>
                  <a:srgbClr val="FF0000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的</a:t>
            </a:r>
            <a:r>
              <a:rPr lang="en-US" altLang="zh-CN" sz="3200" b="1" dirty="0">
                <a:solidFill>
                  <a:srgbClr val="FF0000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0.45</a:t>
            </a:r>
            <a:r>
              <a:rPr lang="zh-CN" altLang="en-US" sz="3200" b="1" dirty="0">
                <a:solidFill>
                  <a:srgbClr val="FF0000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倍</a:t>
            </a:r>
            <a:r>
              <a:rPr lang="zh-CN" altLang="en-US" sz="3200" b="1" dirty="0" smtClean="0">
                <a:solidFill>
                  <a:srgbClr val="FF0000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。</a:t>
            </a:r>
            <a:endParaRPr lang="zh-CN" altLang="en-US" sz="3200" b="1" dirty="0">
              <a:solidFill>
                <a:srgbClr val="FF0000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46" name="Freeform 103">
            <a:extLst>
              <a:ext uri="{FF2B5EF4-FFF2-40B4-BE49-F238E27FC236}">
                <a16:creationId xmlns:a16="http://schemas.microsoft.com/office/drawing/2014/main" id="{E8DB6CA3-39F2-4BF2-BBEF-C2AF43938672}"/>
              </a:ext>
            </a:extLst>
          </p:cNvPr>
          <p:cNvSpPr>
            <a:spLocks noEditPoints="1"/>
          </p:cNvSpPr>
          <p:nvPr/>
        </p:nvSpPr>
        <p:spPr bwMode="auto">
          <a:xfrm>
            <a:off x="3377265" y="2626615"/>
            <a:ext cx="396486" cy="584775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2" name="Freeform 103">
            <a:extLst>
              <a:ext uri="{FF2B5EF4-FFF2-40B4-BE49-F238E27FC236}">
                <a16:creationId xmlns:a16="http://schemas.microsoft.com/office/drawing/2014/main" id="{E8DB6CA3-39F2-4BF2-BBEF-C2AF43938672}"/>
              </a:ext>
            </a:extLst>
          </p:cNvPr>
          <p:cNvSpPr>
            <a:spLocks noEditPoints="1"/>
          </p:cNvSpPr>
          <p:nvPr/>
        </p:nvSpPr>
        <p:spPr bwMode="auto">
          <a:xfrm>
            <a:off x="3377265" y="4075171"/>
            <a:ext cx="396486" cy="584775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3" name="文本框 14">
            <a:extLst>
              <a:ext uri="{FF2B5EF4-FFF2-40B4-BE49-F238E27FC236}">
                <a16:creationId xmlns:a16="http://schemas.microsoft.com/office/drawing/2014/main" id="{A5B57BE3-666A-4ED5-9A97-D1A4EA9AB1DF}"/>
              </a:ext>
            </a:extLst>
          </p:cNvPr>
          <p:cNvSpPr txBox="1"/>
          <p:nvPr/>
        </p:nvSpPr>
        <p:spPr>
          <a:xfrm>
            <a:off x="4203872" y="4160943"/>
            <a:ext cx="5839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平均成人的一步為</a:t>
            </a:r>
            <a:r>
              <a:rPr lang="en-US" altLang="zh-TW" sz="3200" b="1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45~65</a:t>
            </a:r>
            <a:r>
              <a:rPr lang="zh-TW" altLang="en-US" sz="3200" b="1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公分</a:t>
            </a:r>
            <a:endParaRPr lang="zh-CN" altLang="en-US" sz="3200" b="1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4" name="Freeform 103">
            <a:extLst>
              <a:ext uri="{FF2B5EF4-FFF2-40B4-BE49-F238E27FC236}">
                <a16:creationId xmlns:a16="http://schemas.microsoft.com/office/drawing/2014/main" id="{E8DB6CA3-39F2-4BF2-BBEF-C2AF43938672}"/>
              </a:ext>
            </a:extLst>
          </p:cNvPr>
          <p:cNvSpPr>
            <a:spLocks noEditPoints="1"/>
          </p:cNvSpPr>
          <p:nvPr/>
        </p:nvSpPr>
        <p:spPr bwMode="auto">
          <a:xfrm>
            <a:off x="3377265" y="5523727"/>
            <a:ext cx="396486" cy="584775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5B57BE3-666A-4ED5-9A97-D1A4EA9AB1DF}"/>
              </a:ext>
            </a:extLst>
          </p:cNvPr>
          <p:cNvSpPr txBox="1"/>
          <p:nvPr/>
        </p:nvSpPr>
        <p:spPr>
          <a:xfrm>
            <a:off x="4864825" y="5320121"/>
            <a:ext cx="39213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可用健身或長跑，</a:t>
            </a:r>
            <a:endParaRPr lang="en-US" altLang="zh-TW" sz="3200" b="1" dirty="0" smtClean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pPr algn="ctr"/>
            <a:r>
              <a:rPr lang="zh-TW" altLang="en-US" sz="3200" b="1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增加步伐距離。</a:t>
            </a:r>
            <a:endParaRPr lang="zh-CN" altLang="en-US" sz="3200" b="1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39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1" grpId="0"/>
      <p:bldP spid="13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94D360-457D-4918-8296-D4F9B57252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2118"/>
            <a:ext cx="12191999" cy="6535882"/>
          </a:xfrm>
          <a:prstGeom prst="rect">
            <a:avLst/>
          </a:prstGeom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D8EAAF5E-D39A-4006-951B-D0C90209CFC3}"/>
              </a:ext>
            </a:extLst>
          </p:cNvPr>
          <p:cNvSpPr txBox="1"/>
          <p:nvPr/>
        </p:nvSpPr>
        <p:spPr>
          <a:xfrm>
            <a:off x="3711501" y="626639"/>
            <a:ext cx="1530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02</a:t>
            </a:r>
            <a:endParaRPr lang="zh-CN" altLang="en-US" sz="72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C9F6F908-A238-40A9-A42A-1337FB9D80A8}"/>
              </a:ext>
            </a:extLst>
          </p:cNvPr>
          <p:cNvSpPr txBox="1"/>
          <p:nvPr/>
        </p:nvSpPr>
        <p:spPr>
          <a:xfrm>
            <a:off x="1708875" y="1967349"/>
            <a:ext cx="5571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27号-布丁体" panose="00000500000000000000" pitchFamily="2" charset="-122"/>
                <a:ea typeface="字魂27号-布丁体" panose="00000500000000000000" pitchFamily="2" charset="-122"/>
                <a:cs typeface="字魂59号-创粗黑" panose="00000500000000000000" charset="-122"/>
              </a:rPr>
              <a:t>畫面編排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311618-983C-4F8D-AD0D-C4711DCCB3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8924" r="19265" b="45963"/>
          <a:stretch/>
        </p:blipFill>
        <p:spPr>
          <a:xfrm>
            <a:off x="8015148" y="79320"/>
            <a:ext cx="3442448" cy="22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畫面</a:t>
            </a:r>
            <a:r>
              <a:rPr lang="zh-TW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編排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9575232" y="1508589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標籤</a:t>
            </a:r>
            <a:r>
              <a:rPr lang="en-US" altLang="zh-TW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1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/>
          <a:srcRect l="27570" t="20751" r="44930" b="18447"/>
          <a:stretch/>
        </p:blipFill>
        <p:spPr>
          <a:xfrm>
            <a:off x="3958589" y="1164196"/>
            <a:ext cx="4274820" cy="5316497"/>
          </a:xfrm>
          <a:prstGeom prst="rect">
            <a:avLst/>
          </a:prstGeom>
        </p:spPr>
      </p:pic>
      <p:cxnSp>
        <p:nvCxnSpPr>
          <p:cNvPr id="14" name="直線接點 13"/>
          <p:cNvCxnSpPr/>
          <p:nvPr/>
        </p:nvCxnSpPr>
        <p:spPr>
          <a:xfrm>
            <a:off x="7120465" y="1770199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2253089" y="2278236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2253088" y="2726637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2253088" y="3119802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2253088" y="3523942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7346998" y="2709720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7346998" y="3119801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7346998" y="3523942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9575232" y="246502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標籤</a:t>
            </a:r>
            <a:r>
              <a:rPr lang="en-US" altLang="zh-TW" sz="2800" b="1" dirty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6</a:t>
            </a:r>
            <a:endParaRPr lang="zh-TW" altLang="en-US" sz="2800" b="1" dirty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9575232" y="2943246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標籤</a:t>
            </a:r>
            <a:r>
              <a:rPr lang="en-US" altLang="zh-TW" sz="2800" b="1" dirty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7</a:t>
            </a:r>
            <a:endParaRPr lang="zh-TW" altLang="en-US" sz="2800" b="1" dirty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575232" y="3421465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標籤</a:t>
            </a:r>
            <a:r>
              <a:rPr lang="en-US" altLang="zh-TW" sz="2800" b="1" dirty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8</a:t>
            </a:r>
            <a:endParaRPr lang="zh-TW" altLang="en-US" sz="2800" b="1" dirty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944705" y="2016626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標籤</a:t>
            </a:r>
            <a:r>
              <a:rPr lang="en-US" altLang="zh-TW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2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944705" y="2470395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標籤</a:t>
            </a:r>
            <a:r>
              <a:rPr lang="en-US" altLang="zh-TW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3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44705" y="2938002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標籤</a:t>
            </a:r>
            <a:r>
              <a:rPr lang="en-US" altLang="zh-TW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4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944705" y="339470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標籤</a:t>
            </a:r>
            <a:r>
              <a:rPr lang="en-US" altLang="zh-TW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5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325008" y="4125617"/>
            <a:ext cx="377539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C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標籤</a:t>
            </a:r>
            <a:r>
              <a:rPr lang="en-US" altLang="zh-TW" sz="2800" b="1" dirty="0" smtClean="0">
                <a:solidFill>
                  <a:srgbClr val="FFC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6</a:t>
            </a:r>
            <a:r>
              <a:rPr lang="zh-TW" altLang="en-US" sz="2800" b="1" dirty="0" smtClean="0">
                <a:solidFill>
                  <a:srgbClr val="FFC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、</a:t>
            </a:r>
            <a:r>
              <a:rPr lang="en-US" altLang="zh-TW" sz="2800" b="1" dirty="0" smtClean="0">
                <a:solidFill>
                  <a:srgbClr val="FFC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7</a:t>
            </a:r>
            <a:r>
              <a:rPr lang="zh-TW" altLang="en-US" sz="2800" b="1" dirty="0" smtClean="0">
                <a:solidFill>
                  <a:srgbClr val="FFC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、</a:t>
            </a:r>
            <a:r>
              <a:rPr lang="en-US" altLang="zh-TW" sz="2800" b="1" dirty="0" smtClean="0">
                <a:solidFill>
                  <a:srgbClr val="FFC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8</a:t>
            </a:r>
          </a:p>
          <a:p>
            <a:r>
              <a:rPr lang="zh-TW" altLang="en-US" sz="2800" b="1" dirty="0" smtClean="0">
                <a:solidFill>
                  <a:srgbClr val="FFC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要試先拉在框框內</a:t>
            </a:r>
            <a:endParaRPr lang="en-US" altLang="zh-TW" sz="2800" b="1" dirty="0" smtClean="0">
              <a:solidFill>
                <a:srgbClr val="FFC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800" b="1" dirty="0" smtClean="0">
                <a:solidFill>
                  <a:srgbClr val="FFC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並將標籤留</a:t>
            </a:r>
            <a:r>
              <a:rPr lang="zh-TW" altLang="en-US" sz="2800" b="1" dirty="0">
                <a:solidFill>
                  <a:srgbClr val="FFC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白</a:t>
            </a:r>
            <a:endParaRPr lang="en-US" altLang="zh-TW" sz="2800" b="1" dirty="0" smtClean="0">
              <a:solidFill>
                <a:srgbClr val="FFC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800" b="1" dirty="0" smtClean="0">
                <a:solidFill>
                  <a:srgbClr val="FFC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使用程式，</a:t>
            </a:r>
            <a:r>
              <a:rPr lang="zh-TW" altLang="en-US" sz="2800" b="1" dirty="0">
                <a:solidFill>
                  <a:srgbClr val="FFC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將</a:t>
            </a:r>
            <a:r>
              <a:rPr lang="zh-TW" altLang="en-US" sz="2800" b="1" dirty="0" smtClean="0">
                <a:solidFill>
                  <a:srgbClr val="FFC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顯示文字</a:t>
            </a:r>
            <a:endParaRPr lang="en-US" altLang="zh-TW" sz="2800" b="1" dirty="0">
              <a:solidFill>
                <a:srgbClr val="FFC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30" name="文本框 7">
            <a:extLst>
              <a:ext uri="{FF2B5EF4-FFF2-40B4-BE49-F238E27FC236}">
                <a16:creationId xmlns:a16="http://schemas.microsoft.com/office/drawing/2014/main" id="{65766770-A119-437E-8B49-D334FF087255}"/>
              </a:ext>
            </a:extLst>
          </p:cNvPr>
          <p:cNvSpPr txBox="1"/>
          <p:nvPr/>
        </p:nvSpPr>
        <p:spPr>
          <a:xfrm>
            <a:off x="476493" y="1206497"/>
            <a:ext cx="3005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標籤</a:t>
            </a:r>
            <a:endParaRPr lang="zh-CN" altLang="en-US" sz="4000" b="1" dirty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62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畫面</a:t>
            </a:r>
            <a:r>
              <a:rPr lang="zh-TW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編排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43" name="文本框 7">
            <a:extLst>
              <a:ext uri="{FF2B5EF4-FFF2-40B4-BE49-F238E27FC236}">
                <a16:creationId xmlns:a16="http://schemas.microsoft.com/office/drawing/2014/main" id="{65766770-A119-437E-8B49-D334FF087255}"/>
              </a:ext>
            </a:extLst>
          </p:cNvPr>
          <p:cNvSpPr txBox="1"/>
          <p:nvPr/>
        </p:nvSpPr>
        <p:spPr>
          <a:xfrm>
            <a:off x="477064" y="908079"/>
            <a:ext cx="3005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文字輸入</a:t>
            </a:r>
            <a:r>
              <a:rPr lang="zh-TW" altLang="en-US" sz="40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盒</a:t>
            </a:r>
            <a:endParaRPr lang="zh-CN" altLang="en-US" sz="4000" b="1" dirty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9517088" y="1997839"/>
            <a:ext cx="219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文字輸入盒</a:t>
            </a:r>
            <a:r>
              <a:rPr lang="en-US" altLang="zh-TW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1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/>
          <a:srcRect l="27570" t="20995" r="44930" b="18203"/>
          <a:stretch/>
        </p:blipFill>
        <p:spPr>
          <a:xfrm>
            <a:off x="3959731" y="1175992"/>
            <a:ext cx="4274820" cy="5316497"/>
          </a:xfrm>
          <a:prstGeom prst="rect">
            <a:avLst/>
          </a:prstGeom>
        </p:spPr>
      </p:pic>
      <p:cxnSp>
        <p:nvCxnSpPr>
          <p:cNvPr id="47" name="直線接點 46"/>
          <p:cNvCxnSpPr/>
          <p:nvPr/>
        </p:nvCxnSpPr>
        <p:spPr>
          <a:xfrm>
            <a:off x="7197937" y="2231065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0872" y="1997839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在目標步數未輸入時</a:t>
            </a:r>
            <a:endParaRPr lang="en-US" altLang="zh-TW" sz="32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32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顯示對話框</a:t>
            </a:r>
            <a:endParaRPr lang="en-US" altLang="zh-TW" sz="32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endParaRPr lang="en-US" altLang="zh-TW" sz="3200" b="1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349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畫面</a:t>
            </a:r>
            <a:r>
              <a:rPr lang="zh-TW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編排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43" name="文本框 7">
            <a:extLst>
              <a:ext uri="{FF2B5EF4-FFF2-40B4-BE49-F238E27FC236}">
                <a16:creationId xmlns:a16="http://schemas.microsoft.com/office/drawing/2014/main" id="{65766770-A119-437E-8B49-D334FF087255}"/>
              </a:ext>
            </a:extLst>
          </p:cNvPr>
          <p:cNvSpPr txBox="1"/>
          <p:nvPr/>
        </p:nvSpPr>
        <p:spPr>
          <a:xfrm>
            <a:off x="477064" y="908079"/>
            <a:ext cx="3005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按鈕</a:t>
            </a:r>
            <a:endParaRPr lang="zh-CN" altLang="en-US" sz="4000" b="1" dirty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9582143" y="3540093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按鈕</a:t>
            </a:r>
            <a:r>
              <a:rPr lang="en-US" altLang="zh-TW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1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35955" y="2521059"/>
            <a:ext cx="418576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6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按下開始時，計步器開始</a:t>
            </a:r>
            <a:endParaRPr lang="en-US" altLang="zh-TW" sz="26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endParaRPr lang="en-US" altLang="zh-TW" sz="2600" b="1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6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暫停按下時，計步器暫停</a:t>
            </a:r>
            <a:endParaRPr lang="en-US" altLang="zh-TW" sz="26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endParaRPr lang="en-US" altLang="zh-TW" sz="2600" b="1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6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重設按下時，所有數字歸零</a:t>
            </a:r>
            <a:endParaRPr lang="en-US" altLang="zh-TW" sz="2600" b="1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27570" t="10124" r="44930" b="12033"/>
          <a:stretch/>
        </p:blipFill>
        <p:spPr>
          <a:xfrm>
            <a:off x="4102100" y="276225"/>
            <a:ext cx="3987800" cy="6349583"/>
          </a:xfrm>
          <a:prstGeom prst="rect">
            <a:avLst/>
          </a:prstGeom>
        </p:spPr>
      </p:pic>
      <p:cxnSp>
        <p:nvCxnSpPr>
          <p:cNvPr id="48" name="直線接點 47"/>
          <p:cNvCxnSpPr/>
          <p:nvPr/>
        </p:nvCxnSpPr>
        <p:spPr>
          <a:xfrm>
            <a:off x="7208265" y="3801703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7208265" y="4324922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7208264" y="4844940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9582143" y="4078328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按鈕</a:t>
            </a:r>
            <a:r>
              <a:rPr lang="en-US" altLang="zh-TW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2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9582143" y="4616563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按鈕</a:t>
            </a:r>
            <a:r>
              <a:rPr lang="en-US" altLang="zh-TW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3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05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主题班会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6570</TotalTime>
  <Words>347</Words>
  <Application>Microsoft Office PowerPoint</Application>
  <PresentationFormat>寬螢幕</PresentationFormat>
  <Paragraphs>118</Paragraphs>
  <Slides>19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等线</vt:lpstr>
      <vt:lpstr>等线 Light</vt:lpstr>
      <vt:lpstr>字魂27号-布丁体</vt:lpstr>
      <vt:lpstr>字魂58号-创中黑</vt:lpstr>
      <vt:lpstr>字魂59号-创粗黑</vt:lpstr>
      <vt:lpstr>微軟正黑體</vt:lpstr>
      <vt:lpstr>新細明體</vt:lpstr>
      <vt:lpstr>Arial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彥銘 陳</cp:lastModifiedBy>
  <cp:revision>377</cp:revision>
  <dcterms:created xsi:type="dcterms:W3CDTF">2019-07-29T02:38:00Z</dcterms:created>
  <dcterms:modified xsi:type="dcterms:W3CDTF">2020-06-01T11:55:20Z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2052-11.1.0.8808</vt:lpwstr>
  </property>
</Properties>
</file>